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現在</c:v>
                </c:pt>
              </c:strCache>
            </c:strRef>
          </c:tx>
          <c:spPr>
            <a:solidFill>
              <a:srgbClr val="667085"/>
            </a:solidFill>
          </c:spPr>
          <c:cat>
            <c:strRef>
              <c:f>Sheet1!$A$2:$A$5</c:f>
              <c:strCache>
                <c:ptCount val="4"/>
                <c:pt idx="0">
                  <c:v>メール受付</c:v>
                </c:pt>
                <c:pt idx="1">
                  <c:v>転記</c:v>
                </c:pt>
                <c:pt idx="2">
                  <c:v>定員確認</c:v>
                </c:pt>
                <c:pt idx="3">
                  <c:v>返信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導入後</c:v>
                </c:pt>
              </c:strCache>
            </c:strRef>
          </c:tx>
          <c:spPr>
            <a:solidFill>
              <a:srgbClr val="3B5BDB"/>
            </a:solidFill>
          </c:spPr>
          <c:cat>
            <c:strRef>
              <c:f>Sheet1!$A$2:$A$5</c:f>
              <c:strCache>
                <c:ptCount val="4"/>
                <c:pt idx="0">
                  <c:v>メール受付</c:v>
                </c:pt>
                <c:pt idx="1">
                  <c:v>転記</c:v>
                </c:pt>
                <c:pt idx="2">
                  <c:v>定員確認</c:v>
                </c:pt>
                <c:pt idx="3">
                  <c:v>返信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0.5</c:v>
                </c:pt>
                <c:pt idx="1">
                  <c:v>0</c:v>
                </c:pt>
                <c:pt idx="2">
                  <c:v>0.5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1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Yu Gothic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4E7EC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latin typeface="Yu Gothic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60000" cy="6858000"/>
          </a:xfrm>
          <a:prstGeom prst="rect">
            <a:avLst/>
          </a:prstGeom>
          <a:solidFill>
            <a:srgbClr val="3B5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0000" y="1872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3B5BDB"/>
                </a:solidFill>
                <a:latin typeface="Yu Gothic"/>
              </a:rPr>
              <a:t>ご提案資料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0000" y="2304000"/>
            <a:ext cx="10800000" cy="115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D2330"/>
                </a:solidFill>
                <a:latin typeface="Yu Gothic"/>
              </a:rPr>
              <a:t>イベント申込の受付作業を</a:t>
            </a:r>
          </a:p>
          <a:p>
            <a:pPr algn="l"/>
            <a:r>
              <a:rPr sz="4000" b="1">
                <a:solidFill>
                  <a:srgbClr val="1D2330"/>
                </a:solidFill>
                <a:latin typeface="Yu Gothic"/>
              </a:rPr>
              <a:t>月14時間 → 2時間へ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000" y="4176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667085"/>
                </a:solidFill>
                <a:latin typeface="Yu Gothic"/>
              </a:rPr>
              <a:t>Googleフォームとスプレッドシートを使った自動化の進め方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0000" y="5544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667085"/>
                </a:solidFill>
                <a:latin typeface="Yu Gothic"/>
              </a:rPr>
              <a:t>ひだまり商事 御中　2026年10月　※架空の企業向けの制作サンプルです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3200"/>
          </a:xfrm>
          <a:prstGeom prst="rect">
            <a:avLst/>
          </a:prstGeom>
          <a:solidFill>
            <a:srgbClr val="3B5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24000"/>
            <a:ext cx="11016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D2330"/>
                </a:solidFill>
                <a:latin typeface="Yu Gothic"/>
              </a:rPr>
              <a:t>現状の課題：受付の手作業に、毎月14時間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864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7085"/>
                </a:solidFill>
                <a:latin typeface="Yu Gothic"/>
              </a:rPr>
              <a:t>ヒアリングした受付の流れ（月あたり約120件の申込）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68000" y="6390000"/>
            <a:ext cx="864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67085"/>
                </a:solidFill>
                <a:latin typeface="Yu Gothic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6390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67085"/>
                </a:solidFill>
                <a:latin typeface="Yu Gothic"/>
              </a:rPr>
              <a:t>ひだまり商事 御中｜申込受付の自動化のご提案（制作サンプル）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1655999"/>
            <a:ext cx="2484000" cy="1512000"/>
          </a:xfrm>
          <a:prstGeom prst="rect">
            <a:avLst/>
          </a:prstGeom>
          <a:solidFill>
            <a:srgbClr val="FFFFFF"/>
          </a:solidFill>
          <a:ln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6000" y="1835999"/>
            <a:ext cx="2124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D2330"/>
                </a:solidFill>
                <a:latin typeface="Yu Gothic"/>
              </a:rPr>
              <a:t>メールで申込受付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000" y="2520000"/>
            <a:ext cx="2124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3B5BDB"/>
                </a:solidFill>
                <a:latin typeface="Yu Gothic"/>
              </a:rPr>
              <a:t>4時間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30000" y="1655999"/>
            <a:ext cx="2484000" cy="1512000"/>
          </a:xfrm>
          <a:prstGeom prst="rect">
            <a:avLst/>
          </a:prstGeom>
          <a:solidFill>
            <a:srgbClr val="FFFFFF"/>
          </a:solidFill>
          <a:ln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10000" y="1835999"/>
            <a:ext cx="2124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D2330"/>
                </a:solidFill>
                <a:latin typeface="Yu Gothic"/>
              </a:rPr>
              <a:t>Excelに手で転記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0000" y="2520000"/>
            <a:ext cx="2124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3B5BDB"/>
                </a:solidFill>
                <a:latin typeface="Yu Gothic"/>
              </a:rPr>
              <a:t>5時間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84000" y="1655999"/>
            <a:ext cx="2484000" cy="1512000"/>
          </a:xfrm>
          <a:prstGeom prst="rect">
            <a:avLst/>
          </a:prstGeom>
          <a:solidFill>
            <a:srgbClr val="FFFFFF"/>
          </a:solidFill>
          <a:ln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4000" y="1835999"/>
            <a:ext cx="2124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D2330"/>
                </a:solidFill>
                <a:latin typeface="Yu Gothic"/>
              </a:rPr>
              <a:t>定員の確認・調整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4000" y="2520000"/>
            <a:ext cx="2124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3B5BDB"/>
                </a:solidFill>
                <a:latin typeface="Yu Gothic"/>
              </a:rPr>
              <a:t>2時間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38000" y="1655999"/>
            <a:ext cx="2484000" cy="1512000"/>
          </a:xfrm>
          <a:prstGeom prst="rect">
            <a:avLst/>
          </a:prstGeom>
          <a:solidFill>
            <a:srgbClr val="FFFFFF"/>
          </a:solidFill>
          <a:ln>
            <a:solidFill>
              <a:srgbClr val="E4E7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18000" y="1835999"/>
            <a:ext cx="2124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D2330"/>
                </a:solidFill>
                <a:latin typeface="Yu Gothic"/>
              </a:rPr>
              <a:t>受付メールを返信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18000" y="2520000"/>
            <a:ext cx="2124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3B5BDB"/>
                </a:solidFill>
                <a:latin typeface="Yu Gothic"/>
              </a:rPr>
              <a:t>3時間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6000" y="3671999"/>
            <a:ext cx="11016000" cy="12960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4000" y="3851999"/>
            <a:ext cx="10440000" cy="136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起きている問題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・転記ミスによる二重受付が、月に2〜3件発生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・定員の確認が担当者の記憶頼りで、締め切り直前に確認の電話が増える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・担当者が休むと、受付メールの返信が止まる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3200"/>
          </a:xfrm>
          <a:prstGeom prst="rect">
            <a:avLst/>
          </a:prstGeom>
          <a:solidFill>
            <a:srgbClr val="3B5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24000"/>
            <a:ext cx="11016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D2330"/>
                </a:solidFill>
                <a:latin typeface="Yu Gothic"/>
              </a:rPr>
              <a:t>ご提案：フォームの入力だけで、受付が自動で完了します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864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7085"/>
                </a:solidFill>
                <a:latin typeface="Yu Gothic"/>
              </a:rPr>
              <a:t>新しく導入するツールはありません（お使いのGoogleアカウントだけで動きます）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68000" y="6390000"/>
            <a:ext cx="864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67085"/>
                </a:solidFill>
                <a:latin typeface="Yu Gothic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6390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67085"/>
                </a:solidFill>
                <a:latin typeface="Yu Gothic"/>
              </a:rPr>
              <a:t>ひだまり商事 御中｜申込受付の自動化のご提案（制作サンプル）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576000" y="1800000"/>
            <a:ext cx="237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B5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000" y="2124000"/>
            <a:ext cx="2232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申込者が</a:t>
            </a:r>
          </a:p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Googleフォームに入力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006000" y="2340000"/>
            <a:ext cx="324000" cy="288000"/>
          </a:xfrm>
          <a:prstGeom prst="rightArrow">
            <a:avLst/>
          </a:prstGeom>
          <a:solidFill>
            <a:srgbClr val="3B5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02000" y="1800000"/>
            <a:ext cx="237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B5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4000" y="2124000"/>
            <a:ext cx="2232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申込一覧に</a:t>
            </a:r>
          </a:p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自動で転記・採番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832000" y="2340000"/>
            <a:ext cx="324000" cy="288000"/>
          </a:xfrm>
          <a:prstGeom prst="rightArrow">
            <a:avLst/>
          </a:prstGeom>
          <a:solidFill>
            <a:srgbClr val="3B5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28000" y="1800000"/>
            <a:ext cx="237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B5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0000" y="2124000"/>
            <a:ext cx="2232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定員を自動で判定</a:t>
            </a:r>
          </a:p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確定／キャンセル待ち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8658000" y="2340000"/>
            <a:ext cx="324000" cy="288000"/>
          </a:xfrm>
          <a:prstGeom prst="rightArrow">
            <a:avLst/>
          </a:prstGeom>
          <a:solidFill>
            <a:srgbClr val="3B5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53999" y="1800000"/>
            <a:ext cx="2376000" cy="1368000"/>
          </a:xfrm>
          <a:prstGeom prst="rect">
            <a:avLst/>
          </a:prstGeom>
          <a:solidFill>
            <a:srgbClr val="FFFFFF"/>
          </a:solidFill>
          <a:ln>
            <a:solidFill>
              <a:srgbClr val="3B5B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25999" y="2124000"/>
            <a:ext cx="2232000" cy="86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受付メールと</a:t>
            </a:r>
          </a:p>
          <a:p>
            <a:pPr algn="ctr"/>
            <a:r>
              <a:rPr sz="1400" b="1">
                <a:solidFill>
                  <a:srgbClr val="1D2330"/>
                </a:solidFill>
                <a:latin typeface="Yu Gothic"/>
              </a:rPr>
              <a:t>担当者への通知を送信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6000" y="3744000"/>
            <a:ext cx="1080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あわせて行うこと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・同じメールアドレス・同じ日程の二重申込は、自動で登録しない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・毎週月曜の朝に、日程ごとの申込数と残り枠をメールでお知らせ</a:t>
            </a:r>
          </a:p>
          <a:p>
            <a:pPr algn="l"/>
            <a:r>
              <a:rPr sz="1500" b="0">
                <a:solidFill>
                  <a:srgbClr val="1D2330"/>
                </a:solidFill>
                <a:latin typeface="Yu Gothic"/>
              </a:rPr>
              <a:t>・担当者が手で行うのは、キャンセルの連絡が来たときの状態の変更だけ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3200"/>
          </a:xfrm>
          <a:prstGeom prst="rect">
            <a:avLst/>
          </a:prstGeom>
          <a:solidFill>
            <a:srgbClr val="3B5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24000"/>
            <a:ext cx="11016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D2330"/>
                </a:solidFill>
                <a:latin typeface="Yu Gothic"/>
              </a:rPr>
              <a:t>期待できる効果：受付にかかる時間を約86%削減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864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7085"/>
                </a:solidFill>
                <a:latin typeface="Yu Gothic"/>
              </a:rPr>
              <a:t>月あたりの作業時間（見込み）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68000" y="6390000"/>
            <a:ext cx="864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67085"/>
                </a:solidFill>
                <a:latin typeface="Yu Gothic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6390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67085"/>
                </a:solidFill>
                <a:latin typeface="Yu Gothic"/>
              </a:rPr>
              <a:t>ひだまり商事 御中｜申込受付の自動化のご提案（制作サンプル）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76000" y="1368000"/>
          <a:ext cx="6480000" cy="4104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7560000" y="1512000"/>
            <a:ext cx="4031999" cy="11520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6000" y="1620000"/>
            <a:ext cx="3744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3B5BDB"/>
                </a:solidFill>
                <a:latin typeface="Yu Gothic"/>
              </a:rPr>
              <a:t>14時間 → 2時間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6000" y="2160000"/>
            <a:ext cx="3744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67085"/>
                </a:solidFill>
                <a:latin typeface="Yu Gothic"/>
              </a:rPr>
              <a:t>月あたりの受付作業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560000" y="2844000"/>
            <a:ext cx="4031999" cy="11520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6000" y="2952000"/>
            <a:ext cx="3744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3B5BDB"/>
                </a:solidFill>
                <a:latin typeface="Yu Gothic"/>
              </a:rPr>
              <a:t>0件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6000" y="3492000"/>
            <a:ext cx="3744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67085"/>
                </a:solidFill>
                <a:latin typeface="Yu Gothic"/>
              </a:rPr>
              <a:t>転記ミスによる二重受付（見込み）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60000" y="4176000"/>
            <a:ext cx="4031999" cy="11520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6000" y="4284000"/>
            <a:ext cx="3744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3B5BDB"/>
                </a:solidFill>
                <a:latin typeface="Yu Gothic"/>
              </a:rPr>
              <a:t>当日中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6000" y="4824000"/>
            <a:ext cx="3744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667085"/>
                </a:solidFill>
                <a:latin typeface="Yu Gothic"/>
              </a:rPr>
              <a:t>受付メールの返信（休日も自動）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3200"/>
          </a:xfrm>
          <a:prstGeom prst="rect">
            <a:avLst/>
          </a:prstGeom>
          <a:solidFill>
            <a:srgbClr val="3B5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6000" y="324000"/>
            <a:ext cx="11016000" cy="503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1D2330"/>
                </a:solidFill>
                <a:latin typeface="Yu Gothic"/>
              </a:rPr>
              <a:t>進め方とお見積もり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6000" y="864000"/>
            <a:ext cx="100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67085"/>
                </a:solidFill>
                <a:latin typeface="Yu Gothic"/>
              </a:rPr>
              <a:t>ご契約から約2週間で運用を始められます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68000" y="6390000"/>
            <a:ext cx="864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0">
                <a:solidFill>
                  <a:srgbClr val="667085"/>
                </a:solidFill>
                <a:latin typeface="Yu Gothic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6000" y="6390000"/>
            <a:ext cx="7200000" cy="28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67085"/>
                </a:solidFill>
                <a:latin typeface="Yu Gothic"/>
              </a:rPr>
              <a:t>ひだまり商事 御中｜申込受付の自動化のご提案（制作サンプル）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6000" y="1440000"/>
          <a:ext cx="11016000" cy="23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000"/>
                <a:gridCol w="4896000"/>
                <a:gridCol w="4320000"/>
              </a:tblGrid>
              <a:tr h="5760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</a:rPr>
                        <a:t>時期</a:t>
                      </a:r>
                    </a:p>
                  </a:txBody>
                  <a:tcPr>
                    <a:solidFill>
                      <a:srgbClr val="3B5B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</a:rPr>
                        <a:t>作業内容</a:t>
                      </a:r>
                    </a:p>
                  </a:txBody>
                  <a:tcPr>
                    <a:solidFill>
                      <a:srgbClr val="3B5BD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</a:rPr>
                        <a:t>ご協力いただくこと</a:t>
                      </a:r>
                    </a:p>
                  </a:txBody>
                  <a:tcPr>
                    <a:solidFill>
                      <a:srgbClr val="3B5BDB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1週目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ヒアリング・フォームと一覧表の作成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現在の申込項目と定員の確認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2週目前半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自動処理の設定・テスト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テスト用の申込で動作を確認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60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2週目後半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本番運用の開始・手順書のお渡し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D2330"/>
                          </a:solidFill>
                          <a:latin typeface="Yu Gothic"/>
                        </a:rPr>
                        <a:t>担当者さま向けに30分の説明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76000" y="4104000"/>
            <a:ext cx="11016000" cy="12960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4000" y="4284000"/>
            <a:ext cx="64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667085"/>
                </a:solidFill>
                <a:latin typeface="Yu Gothic"/>
              </a:rPr>
              <a:t>お見積もり（税込）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000" y="4644000"/>
            <a:ext cx="6480000" cy="57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3B5BDB"/>
                </a:solidFill>
                <a:latin typeface="Yu Gothic"/>
              </a:rPr>
              <a:t>◯◯,◯◯◯円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00000" y="4320000"/>
            <a:ext cx="6120000" cy="1007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1D2330"/>
                </a:solidFill>
                <a:latin typeface="Yu Gothic"/>
              </a:rPr>
              <a:t>・初期設定、テスト、手順書の作成を含みます</a:t>
            </a:r>
          </a:p>
          <a:p>
            <a:pPr algn="l"/>
            <a:r>
              <a:rPr sz="1300" b="0">
                <a:solidFill>
                  <a:srgbClr val="1D2330"/>
                </a:solidFill>
                <a:latin typeface="Yu Gothic"/>
              </a:rPr>
              <a:t>・納品後1か月以内の軽微な修正は無料です</a:t>
            </a:r>
          </a:p>
          <a:p>
            <a:pPr algn="l"/>
            <a:r>
              <a:rPr sz="1300" b="0">
                <a:solidFill>
                  <a:srgbClr val="1D2330"/>
                </a:solidFill>
                <a:latin typeface="Yu Gothic"/>
              </a:rPr>
              <a:t>・月額の利用料はかかりません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